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118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6/10/20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6/10/20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83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55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4682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1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69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z="4000" dirty="0"/>
              <a:t>Andrew </a:t>
            </a:r>
            <a:r>
              <a:rPr lang="en-US" dirty="0"/>
              <a:t>Potter – Key Expert</a:t>
            </a:r>
            <a:endParaRPr lang="en-GH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3E89-D876-4AA6-ADED-DB1F189B341E}"/>
              </a:ext>
            </a:extLst>
          </p:cNvPr>
          <p:cNvSpPr txBox="1"/>
          <p:nvPr/>
        </p:nvSpPr>
        <p:spPr>
          <a:xfrm>
            <a:off x="7945692" y="1398250"/>
            <a:ext cx="3590369" cy="14080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Andrew is a graduate of the </a:t>
            </a:r>
            <a:r>
              <a:rPr lang="en-US" sz="1200" dirty="0" err="1">
                <a:solidFill>
                  <a:srgbClr val="FF0000"/>
                </a:solidFill>
              </a:rPr>
              <a:t>Mayler</a:t>
            </a:r>
            <a:r>
              <a:rPr lang="en-US" sz="1200" dirty="0">
                <a:solidFill>
                  <a:srgbClr val="FF0000"/>
                </a:solidFill>
              </a:rPr>
              <a:t> Campbell Business Coach Training </a:t>
            </a:r>
            <a:r>
              <a:rPr lang="en-US" sz="1200" dirty="0" err="1">
                <a:solidFill>
                  <a:srgbClr val="FF0000"/>
                </a:solidFill>
              </a:rPr>
              <a:t>Programme</a:t>
            </a:r>
            <a:endParaRPr lang="en-US" sz="1200" dirty="0">
              <a:solidFill>
                <a:srgbClr val="FF0000"/>
              </a:solidFill>
            </a:endParaRP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He also completed a </a:t>
            </a:r>
            <a:r>
              <a:rPr lang="en-US" sz="1200" dirty="0">
                <a:solidFill>
                  <a:srgbClr val="FF0000"/>
                </a:solidFill>
              </a:rPr>
              <a:t>Senior Executive </a:t>
            </a:r>
            <a:r>
              <a:rPr lang="en-US" sz="1200" dirty="0" err="1">
                <a:solidFill>
                  <a:srgbClr val="FF0000"/>
                </a:solidFill>
              </a:rPr>
              <a:t>Programme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prstClr val="black"/>
                </a:solidFill>
              </a:rPr>
              <a:t>at </a:t>
            </a:r>
            <a:r>
              <a:rPr lang="en-US" sz="1200" dirty="0">
                <a:solidFill>
                  <a:srgbClr val="FF0000"/>
                </a:solidFill>
              </a:rPr>
              <a:t>Columbia Graduate School of Business</a:t>
            </a:r>
            <a:r>
              <a:rPr lang="en-US" sz="1200" dirty="0">
                <a:solidFill>
                  <a:prstClr val="black"/>
                </a:solidFill>
              </a:rPr>
              <a:t>, New York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black"/>
                </a:solidFill>
              </a:rPr>
              <a:t>Andrew further holds an </a:t>
            </a:r>
            <a:r>
              <a:rPr lang="en-US" sz="1200" dirty="0">
                <a:solidFill>
                  <a:srgbClr val="FF0000"/>
                </a:solidFill>
              </a:rPr>
              <a:t>MBA in Operations Management</a:t>
            </a:r>
            <a:r>
              <a:rPr lang="en-US" sz="1200" dirty="0">
                <a:solidFill>
                  <a:prstClr val="black"/>
                </a:solidFill>
              </a:rPr>
              <a:t> from the </a:t>
            </a:r>
            <a:r>
              <a:rPr lang="en-US" sz="1200" dirty="0">
                <a:solidFill>
                  <a:srgbClr val="FF0000"/>
                </a:solidFill>
              </a:rPr>
              <a:t>University of Bradford</a:t>
            </a:r>
            <a:r>
              <a:rPr lang="en-US" sz="1200" dirty="0">
                <a:solidFill>
                  <a:prstClr val="black"/>
                </a:solidFill>
              </a:rPr>
              <a:t> and </a:t>
            </a:r>
            <a:r>
              <a:rPr lang="en-US" sz="1200" dirty="0">
                <a:solidFill>
                  <a:srgbClr val="FF0000"/>
                </a:solidFill>
              </a:rPr>
              <a:t>BA (Hons) Social Studies</a:t>
            </a:r>
            <a:r>
              <a:rPr lang="en-US" sz="1200" dirty="0">
                <a:solidFill>
                  <a:prstClr val="black"/>
                </a:solidFill>
              </a:rPr>
              <a:t> from the </a:t>
            </a:r>
            <a:r>
              <a:rPr lang="en-US" sz="1200" dirty="0">
                <a:solidFill>
                  <a:srgbClr val="FF0000"/>
                </a:solidFill>
              </a:rPr>
              <a:t>University of Liverpool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92F476-1647-904E-90CD-5659456D684C}"/>
              </a:ext>
            </a:extLst>
          </p:cNvPr>
          <p:cNvSpPr txBox="1"/>
          <p:nvPr/>
        </p:nvSpPr>
        <p:spPr>
          <a:xfrm>
            <a:off x="5141843" y="4016574"/>
            <a:ext cx="2536837" cy="2554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  <a:endParaRPr lang="en-US" sz="1200" dirty="0"/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/>
              <a:t>Andrew is a customer-focused executive and retail supply chain director with 20 years global blue-chip consulting experience. Operated in plc and private equity businesses in both executive and interim capacities. Has delivered multiple consulting assignments globally. Turned around an on-line retail business. Accredited Business Coach. Universally viewed by clients as a versatile, insightful, practical leader that will drive rapid change.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C4D820-D56B-2147-9070-B14A3B760B0D}"/>
              </a:ext>
            </a:extLst>
          </p:cNvPr>
          <p:cNvSpPr txBox="1"/>
          <p:nvPr/>
        </p:nvSpPr>
        <p:spPr>
          <a:xfrm>
            <a:off x="742950" y="1398250"/>
            <a:ext cx="4143267" cy="39626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altLang="zh-CN" sz="1200" spc="-1" dirty="0">
                <a:solidFill>
                  <a:srgbClr val="DB222A"/>
                </a:solidFill>
                <a:ea typeface="Calibri"/>
                <a:cs typeface="Calibri"/>
              </a:rPr>
              <a:t>Africa Foresight Group</a:t>
            </a:r>
            <a:endParaRPr lang="en-US" sz="1200" dirty="0"/>
          </a:p>
          <a:p>
            <a:pPr marL="366104" lvl="1" indent="-182880" defTabSz="642915" fontAlgn="base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altLang="zh-CN" sz="1200" dirty="0"/>
              <a:t>Performed a commercial due diligence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accent1"/>
                </a:solidFill>
              </a:rPr>
              <a:t>5 years as Founder - Andrew Potter Consulting </a:t>
            </a:r>
            <a:r>
              <a:rPr lang="en-US" sz="1200" dirty="0"/>
              <a:t>engaged in consultancy services in retail supply chain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>
                <a:solidFill>
                  <a:srgbClr val="FF0000"/>
                </a:solidFill>
              </a:rPr>
              <a:t>UN World Food </a:t>
            </a:r>
            <a:r>
              <a:rPr lang="en-US" sz="1200" dirty="0" err="1">
                <a:solidFill>
                  <a:srgbClr val="FF0000"/>
                </a:solidFill>
              </a:rPr>
              <a:t>Programme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– Retail Supply Chain Consultant (Lebanon, Jordan, Turkey, Syria, Iraq, Kenya and Niger). Developed / rolled out a strategy to use retailers to supply food to &gt;2m Syrian refugees via e-card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>
                <a:solidFill>
                  <a:srgbClr val="FF0000"/>
                </a:solidFill>
              </a:rPr>
              <a:t>Palmer &amp; Harvey Limited </a:t>
            </a:r>
            <a:r>
              <a:rPr lang="en-US" sz="1200" dirty="0"/>
              <a:t>- £4bn wholesaler / distributor. Interim COO (6 month role). Led a team of c 3,000 people in 14 locations serving &gt;30,000 independent retailers, multiples and trade customers with ambient, chill and frozen product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>
                <a:solidFill>
                  <a:srgbClr val="FF0000"/>
                </a:solidFill>
              </a:rPr>
              <a:t>Wincanton plc </a:t>
            </a:r>
            <a:r>
              <a:rPr lang="en-US" sz="1200" dirty="0"/>
              <a:t>– Interim roles including Group Commercial Director, Grocery Sector MD and Strategy Consultant. Led delivery of an additional £350m of revenue growth through successful logistics re-design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>
                <a:solidFill>
                  <a:srgbClr val="FF0000"/>
                </a:solidFill>
              </a:rPr>
              <a:t>LOCOG (London 2012 Olympic Games)</a:t>
            </a:r>
            <a:r>
              <a:rPr lang="en-US" sz="1200" dirty="0"/>
              <a:t> – Non-Executive Supply Chain Secondee. Consulting to support an on-time, in-full implementation of Athlete Villages, Logistics, Accommodation and Arrival &amp; Departure operations</a:t>
            </a: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F9746D06-A887-4C27-86AC-C7CE6F84FC85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98463A0-40B2-4E14-AE37-13F18D720E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sp>
        <p:nvSpPr>
          <p:cNvPr id="33" name="Rectangle: Single Corner Rounded 32">
            <a:extLst>
              <a:ext uri="{FF2B5EF4-FFF2-40B4-BE49-F238E27FC236}">
                <a16:creationId xmlns:a16="http://schemas.microsoft.com/office/drawing/2014/main" id="{1099E7E1-A6A1-4550-B41E-02D99BBE7A18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4034DC5-8947-43AE-81CB-39845F843C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3389" y="967232"/>
            <a:ext cx="340892" cy="34327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0F83C73-E33F-4D01-9642-5746C912ECC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35582" y="1040617"/>
            <a:ext cx="196505" cy="19650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EDA82CF5-458E-4B43-8D51-6A5F04C58DA0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pic>
        <p:nvPicPr>
          <p:cNvPr id="10" name="Picture Placeholder 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AF9F81B-6785-4AF1-9C64-E97E7D66FC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3820855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13510</TotalTime>
  <Words>309</Words>
  <Application>Microsoft Macintosh PowerPoint</Application>
  <PresentationFormat>Widescreen</PresentationFormat>
  <Paragraphs>16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Andrew Potter – Key Expert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542</cp:revision>
  <dcterms:created xsi:type="dcterms:W3CDTF">2020-03-25T12:28:14Z</dcterms:created>
  <dcterms:modified xsi:type="dcterms:W3CDTF">2020-10-06T12:34:05Z</dcterms:modified>
</cp:coreProperties>
</file>